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Alfa Slab One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AlfaSlabOn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5c5576bb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5c5576bb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c3862085f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c3862085f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c3862085f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c3862085f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3862085f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c3862085f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c3862085f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c3862085f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c3862085f_0_3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c3862085f_0_3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c3862085f_0_3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c3862085f_0_3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c3862085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c3862085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c3862085f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c3862085f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c3862085f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c3862085f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c3862085f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c3862085f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c5c5576bb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c5c5576bb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c3862085f_0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c3862085f_0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c3862085f_0_3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c3862085f_0_3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c3862085f_0_3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c3862085f_0_3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c3862085f_0_3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c3862085f_0_3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c3862085f_0_3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c3862085f_0_3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c3862085f_0_3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c3862085f_0_3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c3862085f_0_3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c3862085f_0_3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c3862085f_0_3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c3862085f_0_3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c3862085f_0_3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c3862085f_0_3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c3862085f_0_3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c3862085f_0_3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c5c5576bb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c5c5576bb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c3862085f_0_3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c3862085f_0_3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c3862085f_0_4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c3862085f_0_4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c3862085f_0_4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c3862085f_0_4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c3862085f_0_4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c3862085f_0_4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c3862085f_0_4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c3862085f_0_4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c3862085f_0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c3862085f_0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c3862085f_0_4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c3862085f_0_4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c5c5576bb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c5c5576bb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c5c5576bb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c5c5576bb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c5c5576b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c5c5576b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c3862085f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c3862085f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c5c5576b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c5c5576b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c5c5576bb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c5c5576bb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c5c5576b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c5c5576b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c5c5576bb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c5c5576b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c5c5576bb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c5c5576bb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c3862085f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c3862085f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c3862085f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c3862085f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c3862085f_0_3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c3862085f_0_3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3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N0sG4xEVbZKX365FJBfQJ4aM1_g2mNif/view" TargetMode="External"/><Relationship Id="rId4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0" y="-7750"/>
            <a:ext cx="9065400" cy="17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chemeClr val="lt1"/>
                </a:highlight>
              </a:rPr>
              <a:t>Multi-Object Tracking (MOT)</a:t>
            </a:r>
            <a:endParaRPr b="1"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60725" y="884475"/>
            <a:ext cx="4474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</a:rPr>
              <a:t>MOT,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</a:rPr>
              <a:t>is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</a:rPr>
              <a:t> an experimental technique used to study how our visual system tracks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</a:rPr>
              <a:t>multiple</a:t>
            </a:r>
            <a:r>
              <a:rPr lang="en" sz="2200">
                <a:solidFill>
                  <a:srgbClr val="202124"/>
                </a:solidFill>
                <a:highlight>
                  <a:srgbClr val="FFFFFF"/>
                </a:highlight>
              </a:rPr>
              <a:t> moving </a:t>
            </a:r>
            <a:r>
              <a:rPr b="1" lang="en" sz="2200">
                <a:solidFill>
                  <a:srgbClr val="202124"/>
                </a:solidFill>
                <a:highlight>
                  <a:srgbClr val="FFFFFF"/>
                </a:highlight>
              </a:rPr>
              <a:t>objects.</a:t>
            </a:r>
            <a:endParaRPr b="1"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An 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essential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task in computer vision field.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225" y="944450"/>
            <a:ext cx="4394375" cy="34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/>
        </p:nvSpPr>
        <p:spPr>
          <a:xfrm>
            <a:off x="0" y="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LIFTS</a:t>
            </a:r>
            <a:endParaRPr b="1" sz="2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25" y="811600"/>
            <a:ext cx="6662751" cy="3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0" y="144650"/>
            <a:ext cx="9065400" cy="127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highlight>
                  <a:schemeClr val="lt1"/>
                </a:highlight>
              </a:rPr>
              <a:t> </a:t>
            </a:r>
            <a:r>
              <a:rPr b="1" lang="en" sz="2800">
                <a:solidFill>
                  <a:schemeClr val="dk1"/>
                </a:solidFill>
                <a:highlight>
                  <a:schemeClr val="lt1"/>
                </a:highlight>
              </a:rPr>
              <a:t>LIFTS</a:t>
            </a:r>
            <a:endParaRPr b="1" sz="2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highlight>
                  <a:schemeClr val="lt1"/>
                </a:highlight>
              </a:rPr>
              <a:t>Lidar and Monocular Image Fusion for Multi-Object Tracking and Segmentation</a:t>
            </a:r>
            <a:endParaRPr sz="19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25" y="1155025"/>
            <a:ext cx="8229601" cy="386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1515975" y="1624275"/>
            <a:ext cx="64428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88450" y="0"/>
            <a:ext cx="85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Challenges in </a:t>
            </a: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Tracking By Segmentation?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325" y="2127925"/>
            <a:ext cx="2095555" cy="1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480725" y="831275"/>
            <a:ext cx="79308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Extracting 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nstance feature embeddings from segments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State-of-the-art problem.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Convolution in bbox.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Mixing up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features.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Previous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 problem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/>
        </p:nvSpPr>
        <p:spPr>
          <a:xfrm>
            <a:off x="337600" y="1318025"/>
            <a:ext cx="8486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Current MOTS methods adopt advanced segmentation networks to extract image feature</a:t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urrent MOTS fail to learn discriminative instance embeddings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Discriminative instance essential for robust instance association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b="1"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Limited tracking performances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      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1205500" y="0"/>
            <a:ext cx="675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Where are we now?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8"/>
          <p:cNvCxnSpPr>
            <a:stCxn id="246" idx="2"/>
            <a:endCxn id="247" idx="0"/>
          </p:cNvCxnSpPr>
          <p:nvPr/>
        </p:nvCxnSpPr>
        <p:spPr>
          <a:xfrm flipH="1" rot="-5400000">
            <a:off x="4785851" y="-329652"/>
            <a:ext cx="317100" cy="18513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48" name="Google Shape;248;p28"/>
          <p:cNvCxnSpPr>
            <a:endCxn id="249" idx="2"/>
          </p:cNvCxnSpPr>
          <p:nvPr/>
        </p:nvCxnSpPr>
        <p:spPr>
          <a:xfrm flipH="1" rot="10800000">
            <a:off x="4971788" y="1807331"/>
            <a:ext cx="962100" cy="4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0" name="Google Shape;250;p28"/>
          <p:cNvCxnSpPr>
            <a:stCxn id="251" idx="0"/>
            <a:endCxn id="246" idx="2"/>
          </p:cNvCxnSpPr>
          <p:nvPr/>
        </p:nvCxnSpPr>
        <p:spPr>
          <a:xfrm rot="-5400000">
            <a:off x="3068250" y="-195950"/>
            <a:ext cx="317100" cy="15837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6" name="Google Shape;246;p28"/>
          <p:cNvSpPr txBox="1"/>
          <p:nvPr/>
        </p:nvSpPr>
        <p:spPr>
          <a:xfrm>
            <a:off x="3554351" y="91548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286700" y="754450"/>
            <a:ext cx="2296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 (Tracking by Detection)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4655850" y="754450"/>
            <a:ext cx="242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MOTS (Tracking by Segmentation)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4453901" y="1885225"/>
            <a:ext cx="1091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Point-based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466407" y="2415624"/>
            <a:ext cx="928800" cy="34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6378718" y="2516849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LIFTS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28"/>
          <p:cNvCxnSpPr>
            <a:stCxn id="256" idx="0"/>
            <a:endCxn id="249" idx="2"/>
          </p:cNvCxnSpPr>
          <p:nvPr/>
        </p:nvCxnSpPr>
        <p:spPr>
          <a:xfrm flipH="1" rot="5400000">
            <a:off x="6405800" y="1335250"/>
            <a:ext cx="74400" cy="1018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57" name="Google Shape;257;p28"/>
          <p:cNvSpPr txBox="1"/>
          <p:nvPr/>
        </p:nvSpPr>
        <p:spPr>
          <a:xfrm>
            <a:off x="4066825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041837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960648" y="2462025"/>
            <a:ext cx="1134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PointTrack++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28"/>
          <p:cNvCxnSpPr>
            <a:stCxn id="259" idx="0"/>
            <a:endCxn id="253" idx="0"/>
          </p:cNvCxnSpPr>
          <p:nvPr/>
        </p:nvCxnSpPr>
        <p:spPr>
          <a:xfrm flipH="1" rot="5400000">
            <a:off x="4705948" y="1640325"/>
            <a:ext cx="46500" cy="1596900"/>
          </a:xfrm>
          <a:prstGeom prst="bentConnector3">
            <a:avLst>
              <a:gd fmla="val 6118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1" name="Google Shape;261;p28"/>
          <p:cNvCxnSpPr/>
          <p:nvPr/>
        </p:nvCxnSpPr>
        <p:spPr>
          <a:xfrm flipH="1" rot="-5400000">
            <a:off x="3702737" y="28284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9" name="Google Shape;249;p28"/>
          <p:cNvSpPr txBox="1"/>
          <p:nvPr/>
        </p:nvSpPr>
        <p:spPr>
          <a:xfrm>
            <a:off x="4979288" y="1391831"/>
            <a:ext cx="19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 b="1" i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6153800" y="1881700"/>
            <a:ext cx="15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Convolutional based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2744600" y="2929800"/>
            <a:ext cx="215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Segmentation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28"/>
          <p:cNvCxnSpPr>
            <a:stCxn id="264" idx="0"/>
            <a:endCxn id="262" idx="2"/>
          </p:cNvCxnSpPr>
          <p:nvPr/>
        </p:nvCxnSpPr>
        <p:spPr>
          <a:xfrm rot="-5400000">
            <a:off x="3033900" y="2750075"/>
            <a:ext cx="224100" cy="1353600"/>
          </a:xfrm>
          <a:prstGeom prst="bentConnector3">
            <a:avLst>
              <a:gd fmla="val 500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5" name="Google Shape;265;p28"/>
          <p:cNvCxnSpPr>
            <a:stCxn id="262" idx="2"/>
            <a:endCxn id="266" idx="0"/>
          </p:cNvCxnSpPr>
          <p:nvPr/>
        </p:nvCxnSpPr>
        <p:spPr>
          <a:xfrm flipH="1" rot="-5400000">
            <a:off x="4331750" y="2805750"/>
            <a:ext cx="247200" cy="1265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7" name="Google Shape;267;p28"/>
          <p:cNvCxnSpPr/>
          <p:nvPr/>
        </p:nvCxnSpPr>
        <p:spPr>
          <a:xfrm flipH="1" rot="-5400000">
            <a:off x="5749712" y="120732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8" name="Google Shape;268;p28"/>
          <p:cNvCxnSpPr/>
          <p:nvPr/>
        </p:nvCxnSpPr>
        <p:spPr>
          <a:xfrm flipH="1" rot="-5400000">
            <a:off x="6686162" y="23345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4" name="Google Shape;264;p28"/>
          <p:cNvSpPr txBox="1"/>
          <p:nvPr/>
        </p:nvSpPr>
        <p:spPr>
          <a:xfrm>
            <a:off x="1439100" y="3538925"/>
            <a:ext cx="20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Proposal-Based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4254825" y="3561875"/>
            <a:ext cx="166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Proposal-free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 flipH="1" rot="-5400000">
            <a:off x="2225037" y="398110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0" name="Google Shape;270;p28"/>
          <p:cNvSpPr txBox="1"/>
          <p:nvPr/>
        </p:nvSpPr>
        <p:spPr>
          <a:xfrm>
            <a:off x="2107450" y="4146225"/>
            <a:ext cx="12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RCNN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28"/>
          <p:cNvCxnSpPr>
            <a:stCxn id="272" idx="0"/>
            <a:endCxn id="273" idx="2"/>
          </p:cNvCxnSpPr>
          <p:nvPr/>
        </p:nvCxnSpPr>
        <p:spPr>
          <a:xfrm rot="-5400000">
            <a:off x="4351920" y="3886234"/>
            <a:ext cx="200400" cy="10917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2" name="Google Shape;272;p28"/>
          <p:cNvSpPr txBox="1"/>
          <p:nvPr/>
        </p:nvSpPr>
        <p:spPr>
          <a:xfrm>
            <a:off x="3441870" y="4532284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Seed Map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28"/>
          <p:cNvCxnSpPr>
            <a:stCxn id="275" idx="0"/>
            <a:endCxn id="273" idx="2"/>
          </p:cNvCxnSpPr>
          <p:nvPr/>
        </p:nvCxnSpPr>
        <p:spPr>
          <a:xfrm flipH="1" rot="5400000">
            <a:off x="5405925" y="3923950"/>
            <a:ext cx="196800" cy="1012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3" name="Google Shape;273;p28"/>
          <p:cNvSpPr txBox="1"/>
          <p:nvPr/>
        </p:nvSpPr>
        <p:spPr>
          <a:xfrm>
            <a:off x="4043463" y="3962681"/>
            <a:ext cx="19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Spatial Embedding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5294175" y="4528750"/>
            <a:ext cx="143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28"/>
          <p:cNvCxnSpPr/>
          <p:nvPr/>
        </p:nvCxnSpPr>
        <p:spPr>
          <a:xfrm flipH="1" rot="-5400000">
            <a:off x="4890087" y="393057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77" name="Google Shape;277;p28"/>
          <p:cNvCxnSpPr>
            <a:endCxn id="275" idx="3"/>
          </p:cNvCxnSpPr>
          <p:nvPr/>
        </p:nvCxnSpPr>
        <p:spPr>
          <a:xfrm flipH="1" rot="-5400000">
            <a:off x="5276175" y="3339250"/>
            <a:ext cx="2009700" cy="892500"/>
          </a:xfrm>
          <a:prstGeom prst="curvedConnector4">
            <a:avLst>
              <a:gd fmla="val 43492" name="adj1"/>
              <a:gd fmla="val 1266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8"/>
          <p:cNvSpPr/>
          <p:nvPr/>
        </p:nvSpPr>
        <p:spPr>
          <a:xfrm>
            <a:off x="2862500" y="1428825"/>
            <a:ext cx="5637900" cy="13791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/>
        </p:nvSpPr>
        <p:spPr>
          <a:xfrm>
            <a:off x="0" y="0"/>
            <a:ext cx="867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</a:t>
            </a:r>
            <a:endParaRPr b="1" sz="28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 rotWithShape="1">
          <a:blip r:embed="rId3">
            <a:alphaModFix/>
          </a:blip>
          <a:srcRect b="26231" l="0" r="0" t="0"/>
          <a:stretch/>
        </p:blipFill>
        <p:spPr>
          <a:xfrm>
            <a:off x="1245400" y="860450"/>
            <a:ext cx="6393951" cy="38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-64500" y="0"/>
            <a:ext cx="92085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highlight>
                  <a:srgbClr val="FFFFFF"/>
                </a:highlight>
              </a:rPr>
              <a:t>Segment as Points for Efficient Online Multi-Object Tracking and Segmentation</a:t>
            </a:r>
            <a:endParaRPr b="1"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353625" y="1671600"/>
            <a:ext cx="64293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Tracking By Points: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Foreground pointcloud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Background pointcloud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Learn features on them </a:t>
            </a: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separately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850" y="1808025"/>
            <a:ext cx="2056275" cy="214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/>
        </p:nvSpPr>
        <p:spPr>
          <a:xfrm>
            <a:off x="-64275" y="48225"/>
            <a:ext cx="9208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Instance Segmentation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1" y="582818"/>
            <a:ext cx="8644251" cy="43743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/>
          <p:nvPr/>
        </p:nvSpPr>
        <p:spPr>
          <a:xfrm>
            <a:off x="305400" y="4082650"/>
            <a:ext cx="8454600" cy="90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-32250" y="0"/>
            <a:ext cx="920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Instance Segmentation</a:t>
            </a:r>
            <a:endParaRPr sz="2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208950" y="1194150"/>
            <a:ext cx="5151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What is be the best for </a:t>
            </a:r>
            <a:r>
              <a:rPr b="1" lang="en" sz="24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?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Tracking By Points flexibility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State-of-the-art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33" y="2647950"/>
            <a:ext cx="4705167" cy="23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-32250" y="-252650"/>
            <a:ext cx="9208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32250" y="-252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3597325" y="439011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5796148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1398503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769150" y="308229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2829147" y="324828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20" name="Google Shape;320;p33"/>
          <p:cNvCxnSpPr>
            <a:stCxn id="315" idx="2"/>
            <a:endCxn id="316" idx="0"/>
          </p:cNvCxnSpPr>
          <p:nvPr/>
        </p:nvCxnSpPr>
        <p:spPr>
          <a:xfrm flipH="1" rot="-5400000">
            <a:off x="5316025" y="325311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3"/>
          <p:cNvCxnSpPr>
            <a:stCxn id="317" idx="0"/>
            <a:endCxn id="315" idx="2"/>
          </p:cNvCxnSpPr>
          <p:nvPr/>
        </p:nvCxnSpPr>
        <p:spPr>
          <a:xfrm rot="-5400000">
            <a:off x="3117203" y="325425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33"/>
          <p:cNvSpPr/>
          <p:nvPr/>
        </p:nvSpPr>
        <p:spPr>
          <a:xfrm>
            <a:off x="3597325" y="439011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5796148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1398503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769150" y="308229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2829147" y="324828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27" name="Google Shape;327;p33"/>
          <p:cNvCxnSpPr>
            <a:stCxn id="322" idx="2"/>
            <a:endCxn id="323" idx="0"/>
          </p:cNvCxnSpPr>
          <p:nvPr/>
        </p:nvCxnSpPr>
        <p:spPr>
          <a:xfrm flipH="1" rot="-5400000">
            <a:off x="5316025" y="325311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3"/>
          <p:cNvCxnSpPr>
            <a:stCxn id="324" idx="0"/>
            <a:endCxn id="322" idx="2"/>
          </p:cNvCxnSpPr>
          <p:nvPr/>
        </p:nvCxnSpPr>
        <p:spPr>
          <a:xfrm rot="-5400000">
            <a:off x="3117203" y="325425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33"/>
          <p:cNvSpPr/>
          <p:nvPr/>
        </p:nvSpPr>
        <p:spPr>
          <a:xfrm>
            <a:off x="3597325" y="439011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5796148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1398503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769150" y="308229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829147" y="324828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34" name="Google Shape;334;p33"/>
          <p:cNvCxnSpPr>
            <a:stCxn id="329" idx="2"/>
            <a:endCxn id="330" idx="0"/>
          </p:cNvCxnSpPr>
          <p:nvPr/>
        </p:nvCxnSpPr>
        <p:spPr>
          <a:xfrm flipH="1" rot="-5400000">
            <a:off x="5316025" y="325311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33"/>
          <p:cNvCxnSpPr>
            <a:stCxn id="331" idx="0"/>
            <a:endCxn id="329" idx="2"/>
          </p:cNvCxnSpPr>
          <p:nvPr/>
        </p:nvCxnSpPr>
        <p:spPr>
          <a:xfrm rot="-5400000">
            <a:off x="3117203" y="325425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33"/>
          <p:cNvSpPr/>
          <p:nvPr/>
        </p:nvSpPr>
        <p:spPr>
          <a:xfrm>
            <a:off x="3597325" y="439011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840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5796148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B612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1398503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B612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769150" y="308229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2829147" y="324828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41" name="Google Shape;341;p33"/>
          <p:cNvCxnSpPr>
            <a:stCxn id="336" idx="2"/>
            <a:endCxn id="337" idx="0"/>
          </p:cNvCxnSpPr>
          <p:nvPr/>
        </p:nvCxnSpPr>
        <p:spPr>
          <a:xfrm flipH="1" rot="-5400000">
            <a:off x="5316025" y="325311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3"/>
          <p:cNvCxnSpPr>
            <a:stCxn id="338" idx="0"/>
            <a:endCxn id="336" idx="2"/>
          </p:cNvCxnSpPr>
          <p:nvPr/>
        </p:nvCxnSpPr>
        <p:spPr>
          <a:xfrm rot="-5400000">
            <a:off x="3117203" y="325425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3"/>
          <p:cNvSpPr/>
          <p:nvPr/>
        </p:nvSpPr>
        <p:spPr>
          <a:xfrm>
            <a:off x="3597325" y="439011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2F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96148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414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1398503" y="1760625"/>
            <a:ext cx="1910400" cy="649800"/>
          </a:xfrm>
          <a:prstGeom prst="roundRect">
            <a:avLst>
              <a:gd fmla="val 50000" name="adj"/>
            </a:avLst>
          </a:prstGeom>
          <a:solidFill>
            <a:srgbClr val="414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69150" y="308229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2829147" y="324828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48" name="Google Shape;348;p33"/>
          <p:cNvCxnSpPr>
            <a:stCxn id="343" idx="2"/>
            <a:endCxn id="344" idx="0"/>
          </p:cNvCxnSpPr>
          <p:nvPr/>
        </p:nvCxnSpPr>
        <p:spPr>
          <a:xfrm flipH="1" rot="-5400000">
            <a:off x="5316025" y="325311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3"/>
          <p:cNvCxnSpPr>
            <a:stCxn id="345" idx="0"/>
            <a:endCxn id="343" idx="2"/>
          </p:cNvCxnSpPr>
          <p:nvPr/>
        </p:nvCxnSpPr>
        <p:spPr>
          <a:xfrm rot="-5400000">
            <a:off x="3117203" y="325425"/>
            <a:ext cx="6717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3"/>
          <p:cNvSpPr/>
          <p:nvPr/>
        </p:nvSpPr>
        <p:spPr>
          <a:xfrm>
            <a:off x="2507725" y="439012"/>
            <a:ext cx="4149000" cy="649800"/>
          </a:xfrm>
          <a:prstGeom prst="roundRect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Instance Segmentation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5268400" y="1760621"/>
            <a:ext cx="2750400" cy="6498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Free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576100" y="3082284"/>
            <a:ext cx="14076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Accuracy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2752950" y="3110780"/>
            <a:ext cx="14076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 Resolution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78500" y="1760621"/>
            <a:ext cx="2750400" cy="649800"/>
          </a:xfrm>
          <a:prstGeom prst="roundRect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Proposed Based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1771600" y="383685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1771600" y="383685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1771600" y="383685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1771600" y="383685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1771600" y="383685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1618825" y="3836844"/>
            <a:ext cx="14841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Slow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Speed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61" name="Google Shape;361;p33"/>
          <p:cNvCxnSpPr/>
          <p:nvPr/>
        </p:nvCxnSpPr>
        <p:spPr>
          <a:xfrm flipH="1" rot="-5400000">
            <a:off x="2532803" y="2242241"/>
            <a:ext cx="671700" cy="1029900"/>
          </a:xfrm>
          <a:prstGeom prst="bentConnector3">
            <a:avLst>
              <a:gd fmla="val 938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33"/>
          <p:cNvCxnSpPr/>
          <p:nvPr/>
        </p:nvCxnSpPr>
        <p:spPr>
          <a:xfrm flipH="1" rot="10800000">
            <a:off x="1217900" y="2349306"/>
            <a:ext cx="1135800" cy="711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33"/>
          <p:cNvSpPr/>
          <p:nvPr/>
        </p:nvSpPr>
        <p:spPr>
          <a:xfrm>
            <a:off x="5240600" y="315436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7300597" y="332035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5240600" y="315436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7300597" y="332035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5240600" y="315436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7300597" y="332035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5240600" y="315436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7300597" y="332035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5240600" y="315436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7300597" y="3320359"/>
            <a:ext cx="11091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4971050" y="3154355"/>
            <a:ext cx="14841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Acceptable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Accuracy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224400" y="3182851"/>
            <a:ext cx="14076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Resolution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6243050" y="390892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6243050" y="390892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6243050" y="390892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6243050" y="390892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E116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6243050" y="3908922"/>
            <a:ext cx="1096800" cy="649800"/>
          </a:xfrm>
          <a:prstGeom prst="roundRect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6090275" y="3908914"/>
            <a:ext cx="1484100" cy="873600"/>
          </a:xfrm>
          <a:prstGeom prst="roundRect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Speed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381" name="Google Shape;381;p33"/>
          <p:cNvCxnSpPr/>
          <p:nvPr/>
        </p:nvCxnSpPr>
        <p:spPr>
          <a:xfrm flipH="1" rot="-5400000">
            <a:off x="7004253" y="2314311"/>
            <a:ext cx="671700" cy="1029900"/>
          </a:xfrm>
          <a:prstGeom prst="bentConnector3">
            <a:avLst>
              <a:gd fmla="val 938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33"/>
          <p:cNvCxnSpPr/>
          <p:nvPr/>
        </p:nvCxnSpPr>
        <p:spPr>
          <a:xfrm flipH="1" rot="10800000">
            <a:off x="5689350" y="2421376"/>
            <a:ext cx="1135800" cy="711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" y="985875"/>
            <a:ext cx="3534326" cy="16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17200" y="589075"/>
            <a:ext cx="30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Autonomous Driving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90775" y="26148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Video Surveillance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985450" y="617800"/>
            <a:ext cx="30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Sport analytics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416475" y="2614850"/>
            <a:ext cx="21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Medical Research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715425" y="200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Applications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175" y="3001850"/>
            <a:ext cx="3534325" cy="17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175" y="969700"/>
            <a:ext cx="3506450" cy="16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250" y="3057850"/>
            <a:ext cx="3534324" cy="16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/>
        </p:nvSpPr>
        <p:spPr>
          <a:xfrm>
            <a:off x="-32250" y="0"/>
            <a:ext cx="920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Autonomous Vehicles Challenges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"/>
          <p:cNvSpPr txBox="1"/>
          <p:nvPr/>
        </p:nvSpPr>
        <p:spPr>
          <a:xfrm>
            <a:off x="433125" y="1155025"/>
            <a:ext cx="6424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Segmentation requirements: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Accuracy 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(Proposed Based)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Resolution Mask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Real Time </a:t>
            </a: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(Proposed Free)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5450300" y="2121575"/>
            <a:ext cx="956400" cy="1660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 txBox="1"/>
          <p:nvPr/>
        </p:nvSpPr>
        <p:spPr>
          <a:xfrm>
            <a:off x="6392650" y="2571750"/>
            <a:ext cx="175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45F0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Trade Off</a:t>
            </a:r>
            <a:endParaRPr b="1" sz="2500">
              <a:solidFill>
                <a:srgbClr val="B45F0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700" y="3168350"/>
            <a:ext cx="1287310" cy="16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35"/>
          <p:cNvCxnSpPr>
            <a:stCxn id="398" idx="2"/>
            <a:endCxn id="399" idx="0"/>
          </p:cNvCxnSpPr>
          <p:nvPr/>
        </p:nvCxnSpPr>
        <p:spPr>
          <a:xfrm flipH="1" rot="-5400000">
            <a:off x="4785851" y="-329652"/>
            <a:ext cx="317100" cy="18513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0" name="Google Shape;400;p35"/>
          <p:cNvCxnSpPr>
            <a:endCxn id="401" idx="2"/>
          </p:cNvCxnSpPr>
          <p:nvPr/>
        </p:nvCxnSpPr>
        <p:spPr>
          <a:xfrm flipH="1" rot="10800000">
            <a:off x="4971788" y="1807331"/>
            <a:ext cx="962100" cy="4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2" name="Google Shape;402;p35"/>
          <p:cNvCxnSpPr>
            <a:stCxn id="403" idx="0"/>
            <a:endCxn id="398" idx="2"/>
          </p:cNvCxnSpPr>
          <p:nvPr/>
        </p:nvCxnSpPr>
        <p:spPr>
          <a:xfrm rot="-5400000">
            <a:off x="3068250" y="-195950"/>
            <a:ext cx="317100" cy="15837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98" name="Google Shape;398;p35"/>
          <p:cNvSpPr txBox="1"/>
          <p:nvPr/>
        </p:nvSpPr>
        <p:spPr>
          <a:xfrm>
            <a:off x="3554351" y="91548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1286700" y="754450"/>
            <a:ext cx="2296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 (Tracking by Detection)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4655850" y="754450"/>
            <a:ext cx="242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MOTS (Tracking by Segmentation)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453901" y="1885225"/>
            <a:ext cx="1091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Point-based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3466407" y="2415624"/>
            <a:ext cx="928800" cy="34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6378718" y="2516849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LIFTS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7" name="Google Shape;407;p35"/>
          <p:cNvCxnSpPr>
            <a:stCxn id="408" idx="0"/>
            <a:endCxn id="401" idx="2"/>
          </p:cNvCxnSpPr>
          <p:nvPr/>
        </p:nvCxnSpPr>
        <p:spPr>
          <a:xfrm flipH="1" rot="5400000">
            <a:off x="6405800" y="1335250"/>
            <a:ext cx="74400" cy="1018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9" name="Google Shape;409;p35"/>
          <p:cNvSpPr txBox="1"/>
          <p:nvPr/>
        </p:nvSpPr>
        <p:spPr>
          <a:xfrm>
            <a:off x="4066825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3041837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4960648" y="2462025"/>
            <a:ext cx="1134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PointTrack++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2" name="Google Shape;412;p35"/>
          <p:cNvCxnSpPr>
            <a:stCxn id="411" idx="0"/>
            <a:endCxn id="405" idx="0"/>
          </p:cNvCxnSpPr>
          <p:nvPr/>
        </p:nvCxnSpPr>
        <p:spPr>
          <a:xfrm flipH="1" rot="5400000">
            <a:off x="4705948" y="1640325"/>
            <a:ext cx="46500" cy="1596900"/>
          </a:xfrm>
          <a:prstGeom prst="bentConnector3">
            <a:avLst>
              <a:gd fmla="val 6118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13" name="Google Shape;413;p35"/>
          <p:cNvCxnSpPr/>
          <p:nvPr/>
        </p:nvCxnSpPr>
        <p:spPr>
          <a:xfrm flipH="1" rot="-5400000">
            <a:off x="3702737" y="28284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1" name="Google Shape;401;p35"/>
          <p:cNvSpPr txBox="1"/>
          <p:nvPr/>
        </p:nvSpPr>
        <p:spPr>
          <a:xfrm>
            <a:off x="4979288" y="1391831"/>
            <a:ext cx="19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 b="1" i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6153800" y="1881700"/>
            <a:ext cx="15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Convolutional based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2744600" y="2929800"/>
            <a:ext cx="215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Segmentation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5" name="Google Shape;415;p35"/>
          <p:cNvCxnSpPr>
            <a:stCxn id="416" idx="0"/>
            <a:endCxn id="414" idx="2"/>
          </p:cNvCxnSpPr>
          <p:nvPr/>
        </p:nvCxnSpPr>
        <p:spPr>
          <a:xfrm rot="-5400000">
            <a:off x="3033900" y="2750075"/>
            <a:ext cx="224100" cy="1353600"/>
          </a:xfrm>
          <a:prstGeom prst="bentConnector3">
            <a:avLst>
              <a:gd fmla="val 500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17" name="Google Shape;417;p35"/>
          <p:cNvCxnSpPr>
            <a:stCxn id="414" idx="2"/>
            <a:endCxn id="418" idx="0"/>
          </p:cNvCxnSpPr>
          <p:nvPr/>
        </p:nvCxnSpPr>
        <p:spPr>
          <a:xfrm flipH="1" rot="-5400000">
            <a:off x="4331750" y="2805750"/>
            <a:ext cx="247200" cy="1265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19" name="Google Shape;419;p35"/>
          <p:cNvCxnSpPr/>
          <p:nvPr/>
        </p:nvCxnSpPr>
        <p:spPr>
          <a:xfrm flipH="1" rot="-5400000">
            <a:off x="5749712" y="120732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0" name="Google Shape;420;p35"/>
          <p:cNvCxnSpPr/>
          <p:nvPr/>
        </p:nvCxnSpPr>
        <p:spPr>
          <a:xfrm flipH="1" rot="-5400000">
            <a:off x="6686162" y="23345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16" name="Google Shape;416;p35"/>
          <p:cNvSpPr txBox="1"/>
          <p:nvPr/>
        </p:nvSpPr>
        <p:spPr>
          <a:xfrm>
            <a:off x="1439100" y="3538925"/>
            <a:ext cx="20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Proposal-Based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4254825" y="3561875"/>
            <a:ext cx="166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Proposal-free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1" name="Google Shape;421;p35"/>
          <p:cNvCxnSpPr/>
          <p:nvPr/>
        </p:nvCxnSpPr>
        <p:spPr>
          <a:xfrm flipH="1" rot="-5400000">
            <a:off x="2225037" y="398110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2" name="Google Shape;422;p35"/>
          <p:cNvSpPr txBox="1"/>
          <p:nvPr/>
        </p:nvSpPr>
        <p:spPr>
          <a:xfrm>
            <a:off x="2107450" y="4146225"/>
            <a:ext cx="12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RCNN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3" name="Google Shape;423;p35"/>
          <p:cNvCxnSpPr>
            <a:stCxn id="424" idx="0"/>
            <a:endCxn id="425" idx="2"/>
          </p:cNvCxnSpPr>
          <p:nvPr/>
        </p:nvCxnSpPr>
        <p:spPr>
          <a:xfrm rot="-5400000">
            <a:off x="4351920" y="3886234"/>
            <a:ext cx="200400" cy="10917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4" name="Google Shape;424;p35"/>
          <p:cNvSpPr txBox="1"/>
          <p:nvPr/>
        </p:nvSpPr>
        <p:spPr>
          <a:xfrm>
            <a:off x="3441870" y="4532284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Seed Map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6" name="Google Shape;426;p35"/>
          <p:cNvCxnSpPr>
            <a:stCxn id="427" idx="0"/>
            <a:endCxn id="425" idx="2"/>
          </p:cNvCxnSpPr>
          <p:nvPr/>
        </p:nvCxnSpPr>
        <p:spPr>
          <a:xfrm flipH="1" rot="5400000">
            <a:off x="5405925" y="3923950"/>
            <a:ext cx="196800" cy="1012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5" name="Google Shape;425;p35"/>
          <p:cNvSpPr txBox="1"/>
          <p:nvPr/>
        </p:nvSpPr>
        <p:spPr>
          <a:xfrm>
            <a:off x="4043463" y="3962681"/>
            <a:ext cx="19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Spatial Embedding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5294175" y="4528750"/>
            <a:ext cx="143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35"/>
          <p:cNvCxnSpPr/>
          <p:nvPr/>
        </p:nvCxnSpPr>
        <p:spPr>
          <a:xfrm flipH="1" rot="-5400000">
            <a:off x="4890087" y="393057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9" name="Google Shape;429;p35"/>
          <p:cNvCxnSpPr>
            <a:endCxn id="427" idx="3"/>
          </p:cNvCxnSpPr>
          <p:nvPr/>
        </p:nvCxnSpPr>
        <p:spPr>
          <a:xfrm flipH="1" rot="-5400000">
            <a:off x="5276175" y="3339250"/>
            <a:ext cx="2009700" cy="892500"/>
          </a:xfrm>
          <a:prstGeom prst="curvedConnector4">
            <a:avLst>
              <a:gd fmla="val 43492" name="adj1"/>
              <a:gd fmla="val 1266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/>
          <p:nvPr/>
        </p:nvSpPr>
        <p:spPr>
          <a:xfrm>
            <a:off x="1199800" y="3006200"/>
            <a:ext cx="6107700" cy="200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/>
        </p:nvSpPr>
        <p:spPr>
          <a:xfrm>
            <a:off x="0" y="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Spatial Embedding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6" name="Google Shape;4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500" y="720325"/>
            <a:ext cx="6924351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/>
        </p:nvSpPr>
        <p:spPr>
          <a:xfrm>
            <a:off x="-73800" y="0"/>
            <a:ext cx="9065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</a:rPr>
              <a:t>                 Center Regression</a:t>
            </a:r>
            <a:endParaRPr b="1"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08400" y="974450"/>
            <a:ext cx="6381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An effective method is learning 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offset vectors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for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each pixel, 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pointing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at the 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center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of its object: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Promising given spatial-invariant nature of CNN 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However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: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AutoNum type="arabicParenR"/>
            </a:pPr>
            <a:r>
              <a:rPr b="1" lang="en" sz="2200">
                <a:latin typeface="Lato"/>
                <a:ea typeface="Lato"/>
                <a:cs typeface="Lato"/>
                <a:sym typeface="Lato"/>
              </a:rPr>
              <a:t>Loss </a:t>
            </a:r>
            <a:r>
              <a:rPr b="1" lang="en" sz="21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L2 or L1 norm)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does does not directly optimize mask iou - not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 end-to-end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AutoNum type="arabicParenR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Loss</a:t>
            </a:r>
            <a:r>
              <a:rPr b="1" lang="en" sz="2200">
                <a:latin typeface="Lato"/>
                <a:ea typeface="Lato"/>
                <a:cs typeface="Lato"/>
                <a:sym typeface="Lato"/>
              </a:rPr>
              <a:t> dominated by distance pixels.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25" y="1775850"/>
            <a:ext cx="3014325" cy="9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875" y="1126850"/>
            <a:ext cx="2535725" cy="35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/>
        </p:nvSpPr>
        <p:spPr>
          <a:xfrm>
            <a:off x="39300" y="0"/>
            <a:ext cx="90654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</a:rPr>
              <a:t>              Distance to Probability</a:t>
            </a:r>
            <a:endParaRPr b="1"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208400" y="974450"/>
            <a:ext cx="59316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AutoNum type="arabicParenR"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Shift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pixel coordinates with predicted</a:t>
            </a:r>
            <a:r>
              <a:rPr b="1" lang="en" sz="2100">
                <a:latin typeface="Lato"/>
                <a:ea typeface="Lato"/>
                <a:cs typeface="Lato"/>
                <a:sym typeface="Lato"/>
              </a:rPr>
              <a:t> offset vectors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, forming "</a:t>
            </a:r>
            <a:r>
              <a:rPr b="1" lang="en" sz="2100">
                <a:latin typeface="Lato"/>
                <a:ea typeface="Lato"/>
                <a:cs typeface="Lato"/>
                <a:sym typeface="Lato"/>
              </a:rPr>
              <a:t>Spatial Embedding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".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AutoNum type="arabicParenR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Convert embedding-to-center-distance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 into </a:t>
            </a:r>
            <a:r>
              <a:rPr b="1" lang="en" sz="2100"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 of belonging to object: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Optimize this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probability map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with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Hinge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arenR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loss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for maximizing mask iou end-to-end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99" y="2721111"/>
            <a:ext cx="3681393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500" y="1478575"/>
            <a:ext cx="3681401" cy="3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/>
          <p:nvPr/>
        </p:nvSpPr>
        <p:spPr>
          <a:xfrm>
            <a:off x="-64275" y="48225"/>
            <a:ext cx="9208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Extracting Instance Feature Embeddings from Segments 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1" y="582818"/>
            <a:ext cx="8644251" cy="437433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/>
          <p:nvPr/>
        </p:nvSpPr>
        <p:spPr>
          <a:xfrm>
            <a:off x="197050" y="851900"/>
            <a:ext cx="3761100" cy="303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 txBox="1"/>
          <p:nvPr/>
        </p:nvSpPr>
        <p:spPr>
          <a:xfrm>
            <a:off x="3632600" y="433975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/>
        </p:nvSpPr>
        <p:spPr>
          <a:xfrm>
            <a:off x="0" y="0"/>
            <a:ext cx="9226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Extracting Instance Feature Embeddings from Segments 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369675" y="771600"/>
            <a:ext cx="66705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rPr>
              <a:t>Summary:</a:t>
            </a:r>
            <a:endParaRPr sz="2800">
              <a:solidFill>
                <a:srgbClr val="B45F0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Lato"/>
              <a:buChar char="●"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Foreground point-cloud: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AutoNum type="arabicPeriod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Offset (Scale, Shape)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Color (Appearance)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Char char="●"/>
            </a:pPr>
            <a:r>
              <a:rPr b="1" lang="en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point-cloud:</a:t>
            </a:r>
            <a:endParaRPr b="1"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Offset (Scale, Shape)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Color (Appearance)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AutoNum type="arabicPeriod"/>
            </a:pPr>
            <a:r>
              <a:rPr lang="en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Offset + Category (nearby instances aware)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 txBox="1"/>
          <p:nvPr/>
        </p:nvSpPr>
        <p:spPr>
          <a:xfrm>
            <a:off x="353625" y="48225"/>
            <a:ext cx="879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1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Multi-Layer Perceptron</a:t>
            </a:r>
            <a:r>
              <a:rPr b="1" lang="en" sz="21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 sz="21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1" y="582818"/>
            <a:ext cx="8644251" cy="4374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/>
          <p:nvPr/>
        </p:nvSpPr>
        <p:spPr>
          <a:xfrm>
            <a:off x="4488650" y="582825"/>
            <a:ext cx="4373400" cy="347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 txBox="1"/>
          <p:nvPr/>
        </p:nvSpPr>
        <p:spPr>
          <a:xfrm>
            <a:off x="3632600" y="433975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/>
        </p:nvSpPr>
        <p:spPr>
          <a:xfrm>
            <a:off x="176700" y="96425"/>
            <a:ext cx="879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PointTrack:</a:t>
            </a:r>
            <a:r>
              <a:rPr lang="en" sz="29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Instance Association</a:t>
            </a:r>
            <a:r>
              <a:rPr b="1" lang="en" sz="22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 sz="22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2"/>
          <p:cNvSpPr txBox="1"/>
          <p:nvPr/>
        </p:nvSpPr>
        <p:spPr>
          <a:xfrm>
            <a:off x="3632600" y="433975"/>
            <a:ext cx="7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25" y="1279825"/>
            <a:ext cx="5915716" cy="6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2"/>
          <p:cNvSpPr txBox="1"/>
          <p:nvPr/>
        </p:nvSpPr>
        <p:spPr>
          <a:xfrm>
            <a:off x="72025" y="757963"/>
            <a:ext cx="766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4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nstance association based on similarities</a:t>
            </a:r>
            <a:endParaRPr sz="24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6549600" y="13560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D denotes the Euclidean distance.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U represents the mask IOU.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 instance, M Embedding</a:t>
            </a:r>
            <a:endParaRPr i="1" sz="1200"/>
          </a:p>
        </p:txBody>
      </p:sp>
      <p:sp>
        <p:nvSpPr>
          <p:cNvPr id="484" name="Google Shape;484;p42"/>
          <p:cNvSpPr txBox="1"/>
          <p:nvPr/>
        </p:nvSpPr>
        <p:spPr>
          <a:xfrm>
            <a:off x="139288" y="1890625"/>
            <a:ext cx="6344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latin typeface="Lato"/>
                <a:ea typeface="Lato"/>
                <a:cs typeface="Lato"/>
                <a:sym typeface="Lato"/>
              </a:rPr>
              <a:t>Intuition</a:t>
            </a:r>
            <a:r>
              <a:rPr b="1" lang="en" sz="2500" u="sng">
                <a:latin typeface="Lato"/>
                <a:ea typeface="Lato"/>
                <a:cs typeface="Lato"/>
                <a:sym typeface="Lato"/>
              </a:rPr>
              <a:t>:</a:t>
            </a:r>
            <a:endParaRPr b="1" sz="25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If an active track does not update for the recent β frames, we end this track automatically.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set a similarity threshold γ for instance association and instance association if similarity is greater than γ.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After instance association, unassigned segments will start new tracks.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3"/>
          <p:cNvSpPr txBox="1"/>
          <p:nvPr/>
        </p:nvSpPr>
        <p:spPr>
          <a:xfrm>
            <a:off x="-112525" y="6600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PointTrack++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00" y="644700"/>
            <a:ext cx="6397199" cy="425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974400" y="589075"/>
            <a:ext cx="306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Similar Objects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195575" y="2614850"/>
            <a:ext cx="2614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Appearance</a:t>
            </a: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pose changes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985450" y="617800"/>
            <a:ext cx="3074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Occlusions 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645075" y="2614850"/>
            <a:ext cx="212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Scale changes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715425" y="-1775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Challenges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" y="985875"/>
            <a:ext cx="3969375" cy="1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25" y="989275"/>
            <a:ext cx="3909150" cy="1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041500"/>
            <a:ext cx="4029425" cy="1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5225" y="3064750"/>
            <a:ext cx="3909150" cy="1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/>
          <p:nvPr/>
        </p:nvSpPr>
        <p:spPr>
          <a:xfrm>
            <a:off x="-112525" y="6600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PointTrack++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217025" y="835825"/>
            <a:ext cx="8020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latin typeface="Lato"/>
                <a:ea typeface="Lato"/>
                <a:cs typeface="Lato"/>
                <a:sym typeface="Lato"/>
              </a:rPr>
              <a:t>PointTrack++ offers three major improvements:</a:t>
            </a:r>
            <a:endParaRPr b="1" sz="23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instance segmentation,  adopt a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semantic segmentation decoder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trained with focal loss to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improve instance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association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quality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Further boost the segmentation performance, we propose a data augmentation strategy by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copy-and-paste instances into training images.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rabi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Better training strategy in the instance association stage to improve the distinguishability of learned instance embeddings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 txBox="1"/>
          <p:nvPr/>
        </p:nvSpPr>
        <p:spPr>
          <a:xfrm>
            <a:off x="497125" y="180475"/>
            <a:ext cx="8414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State-of-the-art Benchmark on KITTI dataset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2" name="Google Shape;5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75" y="739950"/>
            <a:ext cx="8414675" cy="42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/>
          <p:nvPr/>
        </p:nvSpPr>
        <p:spPr>
          <a:xfrm>
            <a:off x="497125" y="108275"/>
            <a:ext cx="841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State-of-the-art Benchmark on KITTI dataset  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7600"/>
            <a:ext cx="8839202" cy="368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/>
        </p:nvSpPr>
        <p:spPr>
          <a:xfrm>
            <a:off x="497125" y="108275"/>
            <a:ext cx="841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Our Evaluation Results:</a:t>
            </a:r>
            <a:endParaRPr b="1" sz="28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4" name="Google Shape;5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075"/>
            <a:ext cx="8839200" cy="32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/>
        </p:nvSpPr>
        <p:spPr>
          <a:xfrm>
            <a:off x="497125" y="108275"/>
            <a:ext cx="841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Our Evaluation Results:</a:t>
            </a:r>
            <a:endParaRPr b="1" sz="28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09600"/>
            <a:ext cx="8610626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9" title="Total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/>
        </p:nvSpPr>
        <p:spPr>
          <a:xfrm>
            <a:off x="288475" y="617788"/>
            <a:ext cx="38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Id switch after full Occlusion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0"/>
          <p:cNvSpPr txBox="1"/>
          <p:nvPr/>
        </p:nvSpPr>
        <p:spPr>
          <a:xfrm>
            <a:off x="1823025" y="0"/>
            <a:ext cx="5358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Remaining Challenges</a:t>
            </a:r>
            <a:endParaRPr b="1"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2" name="Google Shape;5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2675"/>
            <a:ext cx="3645373" cy="32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0"/>
          <p:cNvSpPr txBox="1"/>
          <p:nvPr/>
        </p:nvSpPr>
        <p:spPr>
          <a:xfrm>
            <a:off x="4178975" y="617800"/>
            <a:ext cx="481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Tracking Distant car, Detect Truck as car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775" y="1522675"/>
            <a:ext cx="4812824" cy="32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/>
        </p:nvSpPr>
        <p:spPr>
          <a:xfrm>
            <a:off x="-112525" y="6600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0" name="Google Shape;540;p51"/>
          <p:cNvSpPr txBox="1"/>
          <p:nvPr/>
        </p:nvSpPr>
        <p:spPr>
          <a:xfrm>
            <a:off x="217025" y="649925"/>
            <a:ext cx="86796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To conclude,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AutoNum type="arabicParenR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Tracking by segmentation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shows better performance than tracking by detection which fails during overlapping in the crowded scene.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R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After reviewing the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state of the art papers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for MOTS, we ending up with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PointTrack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approach that propose a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new tracking by point model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which shows high efficiency for instance embedding learning by breaking the image into unordered 2D point-cloud.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R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PointTrack uses APOLLO MOTS dataset for training the model in crowded scene. Moreover, in testing the model produces a good tracking performance in most of the MOT challenges however fails in some situations such as not detecting the far away objects.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/>
        </p:nvSpPr>
        <p:spPr>
          <a:xfrm>
            <a:off x="613600" y="66000"/>
            <a:ext cx="795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Future Work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p52"/>
          <p:cNvSpPr txBox="1"/>
          <p:nvPr/>
        </p:nvSpPr>
        <p:spPr>
          <a:xfrm>
            <a:off x="1028700" y="1028700"/>
            <a:ext cx="73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52"/>
          <p:cNvSpPr txBox="1"/>
          <p:nvPr/>
        </p:nvSpPr>
        <p:spPr>
          <a:xfrm>
            <a:off x="228150" y="574800"/>
            <a:ext cx="8464200" cy="3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To overcome the 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previously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 mentioned problems: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AutoNum type="arabicParenR"/>
            </a:pPr>
            <a:r>
              <a:rPr b="1" lang="en" sz="2200">
                <a:latin typeface="Lato"/>
                <a:ea typeface="Lato"/>
                <a:cs typeface="Lato"/>
                <a:sym typeface="Lato"/>
              </a:rPr>
              <a:t>Tracking small scale objects: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Extracting  a  point  of interest (POI) in </a:t>
            </a: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different  scale  levels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using flexible detector descriptor like SURF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 Extracting </a:t>
            </a: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POI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instead of random points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AutoNum type="alphaLcParenR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Decease PointTrack speed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/>
        </p:nvSpPr>
        <p:spPr>
          <a:xfrm>
            <a:off x="613600" y="66000"/>
            <a:ext cx="795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Future Work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3" name="Google Shape;553;p53"/>
          <p:cNvSpPr txBox="1"/>
          <p:nvPr/>
        </p:nvSpPr>
        <p:spPr>
          <a:xfrm>
            <a:off x="1028700" y="1028700"/>
            <a:ext cx="7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252125" y="569850"/>
            <a:ext cx="70746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To overcome the previously mentioned problems: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  </a:t>
            </a: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Id switch after full occlusion 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lphaLcParenR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Lidar data could significantly improve the tracking robustness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lphaLcParenR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Using prediction model such as kalman filter in full occlusion case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715425" y="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0" y="1189425"/>
            <a:ext cx="5367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Robust long term tracking while: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Crowded Scenes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Shape complexity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Edge ambiguity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○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Occlusion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17426" r="17426" t="0"/>
          <a:stretch/>
        </p:blipFill>
        <p:spPr>
          <a:xfrm>
            <a:off x="5443150" y="1066575"/>
            <a:ext cx="3397200" cy="347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/>
          <p:nvPr/>
        </p:nvSpPr>
        <p:spPr>
          <a:xfrm>
            <a:off x="613600" y="66000"/>
            <a:ext cx="795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Future Work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0" name="Google Shape;560;p54"/>
          <p:cNvSpPr txBox="1"/>
          <p:nvPr/>
        </p:nvSpPr>
        <p:spPr>
          <a:xfrm>
            <a:off x="1028700" y="1028700"/>
            <a:ext cx="7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253800" y="569850"/>
            <a:ext cx="73488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To overcome the previously mentioned problems: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   Lidar data: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lphaLcParenR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Depth to the feature vector from the PointTrack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lphaLcParenR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 the speed than the state-of-the-art approaches.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AutoNum type="alphaLcParenR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However, how  to match the lidar points with the same image points?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/>
        </p:nvSpPr>
        <p:spPr>
          <a:xfrm>
            <a:off x="-112525" y="66000"/>
            <a:ext cx="867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Reference</a:t>
            </a:r>
            <a:endParaRPr b="1" sz="28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5"/>
          <p:cNvSpPr txBox="1"/>
          <p:nvPr/>
        </p:nvSpPr>
        <p:spPr>
          <a:xfrm>
            <a:off x="217025" y="649925"/>
            <a:ext cx="86796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5"/>
          <p:cNvSpPr txBox="1"/>
          <p:nvPr/>
        </p:nvSpPr>
        <p:spPr>
          <a:xfrm>
            <a:off x="532950" y="743650"/>
            <a:ext cx="821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Zhang, Haotian, et al. "Lifts: Lidar and monocular image fusion for multi-object tracking and segmentation."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</a:rPr>
              <a:t>BMTT Challenge Workshop, IEEE Conference on Computer Vision and Pattern Recognition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. 2020.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Xu, Zhenbo, et al. "Segment as points for efficient online multi-object tracking and segmentation."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</a:rPr>
              <a:t>European Conference on Computer Vision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. Springer, Cham, 2020.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Xu, Zhenbo, et al. "PointTrack++ for Effective Online Multi-Object Tracking and Segmentation."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</a:rPr>
              <a:t>arXiv preprint arXiv:2007.01549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 (2020).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Neven, Davy, et al. "Instance segmentation by jointly optimizing spatial embeddings and clustering bandwidth." </a:t>
            </a:r>
            <a:r>
              <a:rPr b="1" i="1" lang="en">
                <a:solidFill>
                  <a:srgbClr val="222222"/>
                </a:solidFill>
                <a:highlight>
                  <a:srgbClr val="FFFFFF"/>
                </a:highlight>
              </a:rPr>
              <a:t>Proceedings of the IEEE/CVF Conference on Computer Vision and Pattern Recognition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. 2019.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AutoNum type="arabicParenR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pointTrack code reference: https://github.com/detectRecog/PointTrack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6"/>
          <p:cNvSpPr txBox="1"/>
          <p:nvPr/>
        </p:nvSpPr>
        <p:spPr>
          <a:xfrm>
            <a:off x="416775" y="767250"/>
            <a:ext cx="8297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Any Questions?</a:t>
            </a:r>
            <a:endParaRPr sz="4400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/>
        </p:nvSpPr>
        <p:spPr>
          <a:xfrm>
            <a:off x="416775" y="767250"/>
            <a:ext cx="82977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9"/>
          <p:cNvCxnSpPr>
            <a:stCxn id="125" idx="2"/>
            <a:endCxn id="126" idx="0"/>
          </p:cNvCxnSpPr>
          <p:nvPr/>
        </p:nvCxnSpPr>
        <p:spPr>
          <a:xfrm flipH="1" rot="-5400000">
            <a:off x="4785851" y="-329652"/>
            <a:ext cx="317100" cy="18513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27" name="Google Shape;127;p19"/>
          <p:cNvCxnSpPr>
            <a:endCxn id="128" idx="2"/>
          </p:cNvCxnSpPr>
          <p:nvPr/>
        </p:nvCxnSpPr>
        <p:spPr>
          <a:xfrm flipH="1" rot="10800000">
            <a:off x="4971788" y="1807331"/>
            <a:ext cx="962100" cy="4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29" name="Google Shape;129;p19"/>
          <p:cNvCxnSpPr>
            <a:stCxn id="130" idx="0"/>
            <a:endCxn id="125" idx="2"/>
          </p:cNvCxnSpPr>
          <p:nvPr/>
        </p:nvCxnSpPr>
        <p:spPr>
          <a:xfrm rot="-5400000">
            <a:off x="3068250" y="-195950"/>
            <a:ext cx="317100" cy="15837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5" name="Google Shape;125;p19"/>
          <p:cNvSpPr txBox="1"/>
          <p:nvPr/>
        </p:nvSpPr>
        <p:spPr>
          <a:xfrm>
            <a:off x="3554351" y="91548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286700" y="754450"/>
            <a:ext cx="2296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 (Tracking by Detection)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655850" y="754450"/>
            <a:ext cx="242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MOTS (Tracking by Segmentation)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453901" y="1885225"/>
            <a:ext cx="1091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Point-based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466407" y="2415624"/>
            <a:ext cx="928800" cy="34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378718" y="2516849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LIFTS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9"/>
          <p:cNvCxnSpPr>
            <a:stCxn id="135" idx="0"/>
            <a:endCxn id="128" idx="2"/>
          </p:cNvCxnSpPr>
          <p:nvPr/>
        </p:nvCxnSpPr>
        <p:spPr>
          <a:xfrm flipH="1" rot="5400000">
            <a:off x="6405800" y="1335250"/>
            <a:ext cx="74400" cy="1018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36" name="Google Shape;136;p19"/>
          <p:cNvSpPr txBox="1"/>
          <p:nvPr/>
        </p:nvSpPr>
        <p:spPr>
          <a:xfrm>
            <a:off x="4066825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041837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960648" y="2462025"/>
            <a:ext cx="1134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PointTrack++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" name="Google Shape;139;p19"/>
          <p:cNvCxnSpPr>
            <a:stCxn id="138" idx="0"/>
            <a:endCxn id="132" idx="0"/>
          </p:cNvCxnSpPr>
          <p:nvPr/>
        </p:nvCxnSpPr>
        <p:spPr>
          <a:xfrm flipH="1" rot="5400000">
            <a:off x="4705948" y="1640325"/>
            <a:ext cx="46500" cy="1596900"/>
          </a:xfrm>
          <a:prstGeom prst="bentConnector3">
            <a:avLst>
              <a:gd fmla="val 6118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40" name="Google Shape;140;p19"/>
          <p:cNvCxnSpPr/>
          <p:nvPr/>
        </p:nvCxnSpPr>
        <p:spPr>
          <a:xfrm flipH="1" rot="-5400000">
            <a:off x="3702737" y="28284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28" name="Google Shape;128;p19"/>
          <p:cNvSpPr txBox="1"/>
          <p:nvPr/>
        </p:nvSpPr>
        <p:spPr>
          <a:xfrm>
            <a:off x="4979288" y="1391831"/>
            <a:ext cx="19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 b="1" i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6153800" y="1881700"/>
            <a:ext cx="15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Convolutional based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744600" y="2929800"/>
            <a:ext cx="215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Segmentation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9"/>
          <p:cNvCxnSpPr>
            <a:stCxn id="143" idx="0"/>
            <a:endCxn id="141" idx="2"/>
          </p:cNvCxnSpPr>
          <p:nvPr/>
        </p:nvCxnSpPr>
        <p:spPr>
          <a:xfrm rot="-5400000">
            <a:off x="3033900" y="2750075"/>
            <a:ext cx="224100" cy="1353600"/>
          </a:xfrm>
          <a:prstGeom prst="bentConnector3">
            <a:avLst>
              <a:gd fmla="val 500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44" name="Google Shape;144;p19"/>
          <p:cNvCxnSpPr>
            <a:stCxn id="141" idx="2"/>
            <a:endCxn id="145" idx="0"/>
          </p:cNvCxnSpPr>
          <p:nvPr/>
        </p:nvCxnSpPr>
        <p:spPr>
          <a:xfrm flipH="1" rot="-5400000">
            <a:off x="4331750" y="2805750"/>
            <a:ext cx="247200" cy="1265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46" name="Google Shape;146;p19"/>
          <p:cNvCxnSpPr/>
          <p:nvPr/>
        </p:nvCxnSpPr>
        <p:spPr>
          <a:xfrm flipH="1" rot="-5400000">
            <a:off x="5749712" y="120732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47" name="Google Shape;147;p19"/>
          <p:cNvCxnSpPr/>
          <p:nvPr/>
        </p:nvCxnSpPr>
        <p:spPr>
          <a:xfrm flipH="1" rot="-5400000">
            <a:off x="6686162" y="23345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43" name="Google Shape;143;p19"/>
          <p:cNvSpPr txBox="1"/>
          <p:nvPr/>
        </p:nvSpPr>
        <p:spPr>
          <a:xfrm>
            <a:off x="1439100" y="3538925"/>
            <a:ext cx="20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Proposal-Based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254825" y="3561875"/>
            <a:ext cx="166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Proposal-free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 flipH="1" rot="-5400000">
            <a:off x="2225037" y="398110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49" name="Google Shape;149;p19"/>
          <p:cNvSpPr txBox="1"/>
          <p:nvPr/>
        </p:nvSpPr>
        <p:spPr>
          <a:xfrm>
            <a:off x="2107450" y="4146225"/>
            <a:ext cx="12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RCNN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19"/>
          <p:cNvCxnSpPr>
            <a:stCxn id="151" idx="0"/>
            <a:endCxn id="152" idx="2"/>
          </p:cNvCxnSpPr>
          <p:nvPr/>
        </p:nvCxnSpPr>
        <p:spPr>
          <a:xfrm rot="-5400000">
            <a:off x="4351920" y="3886234"/>
            <a:ext cx="200400" cy="10917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51" name="Google Shape;151;p19"/>
          <p:cNvSpPr txBox="1"/>
          <p:nvPr/>
        </p:nvSpPr>
        <p:spPr>
          <a:xfrm>
            <a:off x="3441870" y="4532284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Seed Map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19"/>
          <p:cNvCxnSpPr>
            <a:stCxn id="154" idx="0"/>
            <a:endCxn id="152" idx="2"/>
          </p:cNvCxnSpPr>
          <p:nvPr/>
        </p:nvCxnSpPr>
        <p:spPr>
          <a:xfrm flipH="1" rot="5400000">
            <a:off x="5405925" y="3923950"/>
            <a:ext cx="196800" cy="1012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52" name="Google Shape;152;p19"/>
          <p:cNvSpPr txBox="1"/>
          <p:nvPr/>
        </p:nvSpPr>
        <p:spPr>
          <a:xfrm>
            <a:off x="4043463" y="3962681"/>
            <a:ext cx="19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Spatial Embedding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5294175" y="4528750"/>
            <a:ext cx="143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 flipH="1" rot="-5400000">
            <a:off x="4890087" y="393057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1693500" y="0"/>
            <a:ext cx="57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Tracking By Detection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63" y="1133525"/>
            <a:ext cx="8782075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8152" l="0" r="0" t="8144"/>
          <a:stretch/>
        </p:blipFill>
        <p:spPr>
          <a:xfrm>
            <a:off x="0" y="0"/>
            <a:ext cx="914399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Challenges</a:t>
            </a:r>
            <a:r>
              <a:rPr lang="en" u="sng"/>
              <a:t>:</a:t>
            </a:r>
            <a:endParaRPr u="sng"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2975950" y="2526322"/>
            <a:ext cx="3039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Bbox overlapping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8300" lvl="0" marL="457200" rtl="0" algn="ctr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association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5373" r="5373" t="0"/>
          <a:stretch/>
        </p:blipFill>
        <p:spPr>
          <a:xfrm>
            <a:off x="3047650" y="0"/>
            <a:ext cx="60963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Tracking By Segmentation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instance masks.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pixel-level analysis.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Similarity measurements.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3"/>
          <p:cNvCxnSpPr>
            <a:stCxn id="182" idx="2"/>
            <a:endCxn id="183" idx="0"/>
          </p:cNvCxnSpPr>
          <p:nvPr/>
        </p:nvCxnSpPr>
        <p:spPr>
          <a:xfrm flipH="1" rot="-5400000">
            <a:off x="4785851" y="-329652"/>
            <a:ext cx="317100" cy="18513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4" name="Google Shape;184;p23"/>
          <p:cNvCxnSpPr>
            <a:endCxn id="185" idx="2"/>
          </p:cNvCxnSpPr>
          <p:nvPr/>
        </p:nvCxnSpPr>
        <p:spPr>
          <a:xfrm flipH="1" rot="10800000">
            <a:off x="4971788" y="1807331"/>
            <a:ext cx="962100" cy="4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6" name="Google Shape;186;p23"/>
          <p:cNvCxnSpPr>
            <a:stCxn id="187" idx="0"/>
            <a:endCxn id="182" idx="2"/>
          </p:cNvCxnSpPr>
          <p:nvPr/>
        </p:nvCxnSpPr>
        <p:spPr>
          <a:xfrm rot="-5400000">
            <a:off x="3068250" y="-195950"/>
            <a:ext cx="317100" cy="15837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2" name="Google Shape;182;p23"/>
          <p:cNvSpPr txBox="1"/>
          <p:nvPr/>
        </p:nvSpPr>
        <p:spPr>
          <a:xfrm>
            <a:off x="3554351" y="91548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286700" y="754450"/>
            <a:ext cx="2296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 (Tracking by Detection)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655850" y="754450"/>
            <a:ext cx="2428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MOTS (Tracking by Segmentation)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4453901" y="1885225"/>
            <a:ext cx="1091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Point-based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3466407" y="2415624"/>
            <a:ext cx="928800" cy="34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6378718" y="2516849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LIFTS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3"/>
          <p:cNvCxnSpPr>
            <a:stCxn id="192" idx="0"/>
            <a:endCxn id="185" idx="2"/>
          </p:cNvCxnSpPr>
          <p:nvPr/>
        </p:nvCxnSpPr>
        <p:spPr>
          <a:xfrm flipH="1" rot="5400000">
            <a:off x="6405800" y="1335250"/>
            <a:ext cx="74400" cy="1018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3" name="Google Shape;193;p23"/>
          <p:cNvSpPr txBox="1"/>
          <p:nvPr/>
        </p:nvSpPr>
        <p:spPr>
          <a:xfrm>
            <a:off x="4066825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041837" y="3012952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4960648" y="2462025"/>
            <a:ext cx="1134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PointTrack++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3"/>
          <p:cNvCxnSpPr>
            <a:stCxn id="195" idx="0"/>
            <a:endCxn id="189" idx="0"/>
          </p:cNvCxnSpPr>
          <p:nvPr/>
        </p:nvCxnSpPr>
        <p:spPr>
          <a:xfrm flipH="1" rot="5400000">
            <a:off x="4705948" y="1640325"/>
            <a:ext cx="46500" cy="1596900"/>
          </a:xfrm>
          <a:prstGeom prst="bentConnector3">
            <a:avLst>
              <a:gd fmla="val 6118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7" name="Google Shape;197;p23"/>
          <p:cNvCxnSpPr/>
          <p:nvPr/>
        </p:nvCxnSpPr>
        <p:spPr>
          <a:xfrm flipH="1" rot="-5400000">
            <a:off x="3702737" y="28284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5" name="Google Shape;185;p23"/>
          <p:cNvSpPr txBox="1"/>
          <p:nvPr/>
        </p:nvSpPr>
        <p:spPr>
          <a:xfrm>
            <a:off x="4979288" y="1391831"/>
            <a:ext cx="19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 b="1" i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6153800" y="1881700"/>
            <a:ext cx="15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Convolutional based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2744600" y="2929800"/>
            <a:ext cx="215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Segmentation</a:t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23"/>
          <p:cNvCxnSpPr>
            <a:stCxn id="200" idx="0"/>
            <a:endCxn id="198" idx="2"/>
          </p:cNvCxnSpPr>
          <p:nvPr/>
        </p:nvCxnSpPr>
        <p:spPr>
          <a:xfrm rot="-5400000">
            <a:off x="3033900" y="2750075"/>
            <a:ext cx="224100" cy="1353600"/>
          </a:xfrm>
          <a:prstGeom prst="bentConnector3">
            <a:avLst>
              <a:gd fmla="val 500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01" name="Google Shape;201;p23"/>
          <p:cNvCxnSpPr>
            <a:stCxn id="198" idx="2"/>
            <a:endCxn id="202" idx="0"/>
          </p:cNvCxnSpPr>
          <p:nvPr/>
        </p:nvCxnSpPr>
        <p:spPr>
          <a:xfrm flipH="1" rot="-5400000">
            <a:off x="4331750" y="2805750"/>
            <a:ext cx="247200" cy="1265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03" name="Google Shape;203;p23"/>
          <p:cNvCxnSpPr/>
          <p:nvPr/>
        </p:nvCxnSpPr>
        <p:spPr>
          <a:xfrm flipH="1" rot="-5400000">
            <a:off x="5749712" y="120732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04" name="Google Shape;204;p23"/>
          <p:cNvCxnSpPr/>
          <p:nvPr/>
        </p:nvCxnSpPr>
        <p:spPr>
          <a:xfrm flipH="1" rot="-5400000">
            <a:off x="6686162" y="233455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0" name="Google Shape;200;p23"/>
          <p:cNvSpPr txBox="1"/>
          <p:nvPr/>
        </p:nvSpPr>
        <p:spPr>
          <a:xfrm>
            <a:off x="1439100" y="3538925"/>
            <a:ext cx="20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Proposal-Based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254825" y="3561875"/>
            <a:ext cx="166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Proposal-free Methods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 flipH="1" rot="-5400000">
            <a:off x="2225037" y="3981102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6" name="Google Shape;206;p23"/>
          <p:cNvSpPr txBox="1"/>
          <p:nvPr/>
        </p:nvSpPr>
        <p:spPr>
          <a:xfrm>
            <a:off x="2107450" y="4146225"/>
            <a:ext cx="121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RCNN</a:t>
            </a:r>
            <a:endParaRPr b="1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23"/>
          <p:cNvCxnSpPr>
            <a:stCxn id="208" idx="0"/>
            <a:endCxn id="209" idx="2"/>
          </p:cNvCxnSpPr>
          <p:nvPr/>
        </p:nvCxnSpPr>
        <p:spPr>
          <a:xfrm rot="-5400000">
            <a:off x="4351920" y="3886234"/>
            <a:ext cx="200400" cy="10917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8" name="Google Shape;208;p23"/>
          <p:cNvSpPr txBox="1"/>
          <p:nvPr/>
        </p:nvSpPr>
        <p:spPr>
          <a:xfrm>
            <a:off x="3441870" y="4532284"/>
            <a:ext cx="928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Seed Map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3"/>
          <p:cNvCxnSpPr>
            <a:stCxn id="211" idx="0"/>
            <a:endCxn id="209" idx="2"/>
          </p:cNvCxnSpPr>
          <p:nvPr/>
        </p:nvCxnSpPr>
        <p:spPr>
          <a:xfrm flipH="1" rot="5400000">
            <a:off x="5405925" y="3923950"/>
            <a:ext cx="196800" cy="10128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9" name="Google Shape;209;p23"/>
          <p:cNvSpPr txBox="1"/>
          <p:nvPr/>
        </p:nvSpPr>
        <p:spPr>
          <a:xfrm>
            <a:off x="4043463" y="3962681"/>
            <a:ext cx="19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Spatial Embedding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5294175" y="4528750"/>
            <a:ext cx="143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3"/>
          <p:cNvCxnSpPr/>
          <p:nvPr/>
        </p:nvCxnSpPr>
        <p:spPr>
          <a:xfrm flipH="1" rot="-5400000">
            <a:off x="4890087" y="3930577"/>
            <a:ext cx="21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3" name="Google Shape;213;p23"/>
          <p:cNvCxnSpPr>
            <a:endCxn id="211" idx="3"/>
          </p:cNvCxnSpPr>
          <p:nvPr/>
        </p:nvCxnSpPr>
        <p:spPr>
          <a:xfrm flipH="1" rot="-5400000">
            <a:off x="5276175" y="3339250"/>
            <a:ext cx="2009700" cy="892500"/>
          </a:xfrm>
          <a:prstGeom prst="curvedConnector4">
            <a:avLst>
              <a:gd fmla="val 43492" name="adj1"/>
              <a:gd fmla="val 1266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3"/>
          <p:cNvSpPr/>
          <p:nvPr/>
        </p:nvSpPr>
        <p:spPr>
          <a:xfrm>
            <a:off x="1446600" y="124425"/>
            <a:ext cx="5637900" cy="1178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